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ru-RU"/>
              <a:t>Образец заголовка</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ru-RU"/>
              <a:t>Образец заголовка</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ru-RU"/>
              <a:t>Образец заголовка</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ru-RU"/>
              <a:t>Образец заголовка</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ru-RU"/>
              <a:t>Образец заголовка</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6/11/2020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History_of_Moscow" TargetMode="External"/><Relationship Id="rId2" Type="http://schemas.openxmlformats.org/officeDocument/2006/relationships/hyperlink" Target="https://en.wikipedia.org/wiki/Moscow" TargetMode="Externa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https://en.wikipedia.org/wiki/Administrative_divisions_of_Mosc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p:txBody>
          <a:bodyPr>
            <a:normAutofit fontScale="90000"/>
          </a:bodyPr>
          <a:lstStyle/>
          <a:p>
            <a:r>
              <a:rPr lang="en-US" b="1" dirty="0"/>
              <a:t>"Brotherhood of the Neighborhoods"</a:t>
            </a:r>
            <a:br>
              <a:rPr lang="en-US" b="1" dirty="0"/>
            </a:br>
            <a:endParaRPr lang="ru-RU" dirty="0"/>
          </a:p>
        </p:txBody>
      </p:sp>
      <p:sp>
        <p:nvSpPr>
          <p:cNvPr id="3" name="Подзаголовок 2">
            <a:extLst>
              <a:ext uri="{FF2B5EF4-FFF2-40B4-BE49-F238E27FC236}">
                <a16:creationId xmlns:a16="http://schemas.microsoft.com/office/drawing/2014/main" id="{C3B6FD10-DA08-4F15-A1F3-40EED04E3987}"/>
              </a:ext>
            </a:extLst>
          </p:cNvPr>
          <p:cNvSpPr>
            <a:spLocks noGrp="1"/>
          </p:cNvSpPr>
          <p:nvPr>
            <p:ph type="subTitle" idx="1"/>
          </p:nvPr>
        </p:nvSpPr>
        <p:spPr/>
        <p:txBody>
          <a:bodyPr>
            <a:normAutofit/>
          </a:bodyPr>
          <a:lstStyle/>
          <a:p>
            <a:r>
              <a:rPr lang="en-US" b="1" dirty="0"/>
              <a:t>Capstone Project - The Battle of the Neighborhoods</a:t>
            </a:r>
          </a:p>
          <a:p>
            <a:endParaRPr lang="ru-RU" dirty="0"/>
          </a:p>
          <a:p>
            <a:pPr algn="r"/>
            <a:r>
              <a:rPr lang="en-US" sz="1400" b="1" dirty="0"/>
              <a:t>By Konstantin </a:t>
            </a:r>
            <a:r>
              <a:rPr lang="en-US" sz="1400" b="1" dirty="0" err="1"/>
              <a:t>Skrochinsky</a:t>
            </a:r>
            <a:r>
              <a:rPr lang="en-US" sz="1400" b="1" dirty="0"/>
              <a:t>, Russia</a:t>
            </a:r>
            <a:endParaRPr lang="ru-RU" sz="1400" b="1" dirty="0"/>
          </a:p>
        </p:txBody>
      </p:sp>
    </p:spTree>
    <p:extLst>
      <p:ext uri="{BB962C8B-B14F-4D97-AF65-F5344CB8AC3E}">
        <p14:creationId xmlns:p14="http://schemas.microsoft.com/office/powerpoint/2010/main" val="37938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367556" cy="646331"/>
          </a:xfrm>
          <a:prstGeom prst="rect">
            <a:avLst/>
          </a:prstGeom>
        </p:spPr>
        <p:txBody>
          <a:bodyPr wrap="square">
            <a:spAutoFit/>
          </a:bodyPr>
          <a:lstStyle/>
          <a:p>
            <a:r>
              <a:rPr lang="en-US" b="1" dirty="0"/>
              <a:t>Segmentation of OKN and districts by the k-means method. CLUSTERING</a:t>
            </a:r>
          </a:p>
        </p:txBody>
      </p:sp>
      <p:pic>
        <p:nvPicPr>
          <p:cNvPr id="5" name="Рисунок 4">
            <a:extLst>
              <a:ext uri="{FF2B5EF4-FFF2-40B4-BE49-F238E27FC236}">
                <a16:creationId xmlns:a16="http://schemas.microsoft.com/office/drawing/2014/main" id="{819CECA4-E775-41E4-BAFC-2BB004EEE0C5}"/>
              </a:ext>
            </a:extLst>
          </p:cNvPr>
          <p:cNvPicPr>
            <a:picLocks noChangeAspect="1"/>
          </p:cNvPicPr>
          <p:nvPr/>
        </p:nvPicPr>
        <p:blipFill>
          <a:blip r:embed="rId2"/>
          <a:stretch>
            <a:fillRect/>
          </a:stretch>
        </p:blipFill>
        <p:spPr>
          <a:xfrm>
            <a:off x="2218229" y="993585"/>
            <a:ext cx="4115460" cy="1273635"/>
          </a:xfrm>
          <a:prstGeom prst="rect">
            <a:avLst/>
          </a:prstGeom>
        </p:spPr>
      </p:pic>
      <p:pic>
        <p:nvPicPr>
          <p:cNvPr id="13" name="Рисунок 12">
            <a:extLst>
              <a:ext uri="{FF2B5EF4-FFF2-40B4-BE49-F238E27FC236}">
                <a16:creationId xmlns:a16="http://schemas.microsoft.com/office/drawing/2014/main" id="{044A2D60-BFB6-40BD-B42B-2F7E0591F8BF}"/>
              </a:ext>
            </a:extLst>
          </p:cNvPr>
          <p:cNvPicPr>
            <a:picLocks noChangeAspect="1"/>
          </p:cNvPicPr>
          <p:nvPr/>
        </p:nvPicPr>
        <p:blipFill>
          <a:blip r:embed="rId3"/>
          <a:stretch>
            <a:fillRect/>
          </a:stretch>
        </p:blipFill>
        <p:spPr>
          <a:xfrm>
            <a:off x="2218229" y="2433473"/>
            <a:ext cx="4115460" cy="1156956"/>
          </a:xfrm>
          <a:prstGeom prst="rect">
            <a:avLst/>
          </a:prstGeom>
        </p:spPr>
      </p:pic>
      <p:pic>
        <p:nvPicPr>
          <p:cNvPr id="14" name="Рисунок 13">
            <a:extLst>
              <a:ext uri="{FF2B5EF4-FFF2-40B4-BE49-F238E27FC236}">
                <a16:creationId xmlns:a16="http://schemas.microsoft.com/office/drawing/2014/main" id="{D93AE2EF-7D7F-4EA8-A4ED-DBA1880E792B}"/>
              </a:ext>
            </a:extLst>
          </p:cNvPr>
          <p:cNvPicPr>
            <a:picLocks noChangeAspect="1"/>
          </p:cNvPicPr>
          <p:nvPr/>
        </p:nvPicPr>
        <p:blipFill>
          <a:blip r:embed="rId4"/>
          <a:stretch>
            <a:fillRect/>
          </a:stretch>
        </p:blipFill>
        <p:spPr>
          <a:xfrm>
            <a:off x="2218229" y="3756682"/>
            <a:ext cx="4115460" cy="1199649"/>
          </a:xfrm>
          <a:prstGeom prst="rect">
            <a:avLst/>
          </a:prstGeom>
        </p:spPr>
      </p:pic>
      <p:pic>
        <p:nvPicPr>
          <p:cNvPr id="15" name="Рисунок 14">
            <a:extLst>
              <a:ext uri="{FF2B5EF4-FFF2-40B4-BE49-F238E27FC236}">
                <a16:creationId xmlns:a16="http://schemas.microsoft.com/office/drawing/2014/main" id="{4BBFF69A-A97F-4FF1-AE3F-3CD57CAE50B9}"/>
              </a:ext>
            </a:extLst>
          </p:cNvPr>
          <p:cNvPicPr>
            <a:picLocks noChangeAspect="1"/>
          </p:cNvPicPr>
          <p:nvPr/>
        </p:nvPicPr>
        <p:blipFill>
          <a:blip r:embed="rId5"/>
          <a:stretch>
            <a:fillRect/>
          </a:stretch>
        </p:blipFill>
        <p:spPr>
          <a:xfrm>
            <a:off x="2218229" y="5235196"/>
            <a:ext cx="4115460" cy="1314950"/>
          </a:xfrm>
          <a:prstGeom prst="rect">
            <a:avLst/>
          </a:prstGeom>
        </p:spPr>
      </p:pic>
      <p:sp>
        <p:nvSpPr>
          <p:cNvPr id="17" name="Подзаголовок 2">
            <a:extLst>
              <a:ext uri="{FF2B5EF4-FFF2-40B4-BE49-F238E27FC236}">
                <a16:creationId xmlns:a16="http://schemas.microsoft.com/office/drawing/2014/main" id="{B77A3A31-9D25-482C-A859-A749050DD483}"/>
              </a:ext>
            </a:extLst>
          </p:cNvPr>
          <p:cNvSpPr txBox="1">
            <a:spLocks/>
          </p:cNvSpPr>
          <p:nvPr/>
        </p:nvSpPr>
        <p:spPr>
          <a:xfrm>
            <a:off x="7846923" y="4524611"/>
            <a:ext cx="3402714" cy="173399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endParaRPr lang="en-US" dirty="0"/>
          </a:p>
        </p:txBody>
      </p:sp>
      <p:sp>
        <p:nvSpPr>
          <p:cNvPr id="20" name="Прямоугольник 19">
            <a:extLst>
              <a:ext uri="{FF2B5EF4-FFF2-40B4-BE49-F238E27FC236}">
                <a16:creationId xmlns:a16="http://schemas.microsoft.com/office/drawing/2014/main" id="{B16DB139-6889-41E6-BB05-352A48A8F2D3}"/>
              </a:ext>
            </a:extLst>
          </p:cNvPr>
          <p:cNvSpPr/>
          <p:nvPr/>
        </p:nvSpPr>
        <p:spPr>
          <a:xfrm>
            <a:off x="6789490" y="889232"/>
            <a:ext cx="5148044" cy="2954655"/>
          </a:xfrm>
          <a:prstGeom prst="rect">
            <a:avLst/>
          </a:prstGeom>
        </p:spPr>
        <p:txBody>
          <a:bodyPr wrap="square">
            <a:spAutoFit/>
          </a:bodyPr>
          <a:lstStyle/>
          <a:p>
            <a:r>
              <a:rPr lang="en-US" dirty="0"/>
              <a:t>An analysis of the segmentation of our objects is as follows:</a:t>
            </a:r>
          </a:p>
          <a:p>
            <a:endParaRPr lang="en-US" dirty="0"/>
          </a:p>
          <a:p>
            <a:pPr marL="285750" indent="-285750">
              <a:buFont typeface="Arial" panose="020B0604020202020204" pitchFamily="34" charset="0"/>
              <a:buChar char="•"/>
            </a:pPr>
            <a:r>
              <a:rPr lang="en-US" sz="1600" b="1" dirty="0"/>
              <a:t>0 Cluster </a:t>
            </a:r>
            <a:r>
              <a:rPr lang="en-US" sz="1600" dirty="0"/>
              <a:t>- OKN only of regional importance, large objects: Large regionals</a:t>
            </a:r>
          </a:p>
          <a:p>
            <a:pPr marL="285750" indent="-285750">
              <a:buFont typeface="Arial" panose="020B0604020202020204" pitchFamily="34" charset="0"/>
              <a:buChar char="•"/>
            </a:pPr>
            <a:r>
              <a:rPr lang="en-US" sz="1600" b="1" dirty="0"/>
              <a:t>1 Cluster </a:t>
            </a:r>
            <a:r>
              <a:rPr lang="en-US" sz="1600" dirty="0"/>
              <a:t>- the OKN category is not installed, the mix in all other parameters: Status-free</a:t>
            </a:r>
          </a:p>
          <a:p>
            <a:pPr marL="285750" indent="-285750">
              <a:buFont typeface="Arial" panose="020B0604020202020204" pitchFamily="34" charset="0"/>
              <a:buChar char="•"/>
            </a:pPr>
            <a:r>
              <a:rPr lang="en-US" sz="1600" b="1" dirty="0"/>
              <a:t>2 Cluster </a:t>
            </a:r>
            <a:r>
              <a:rPr lang="en-US" sz="1600" dirty="0"/>
              <a:t>- only "point" windows of federal and regional significance. Burial only: Burial</a:t>
            </a:r>
          </a:p>
          <a:p>
            <a:pPr marL="285750" indent="-285750">
              <a:buFont typeface="Arial" panose="020B0604020202020204" pitchFamily="34" charset="0"/>
              <a:buChar char="•"/>
            </a:pPr>
            <a:r>
              <a:rPr lang="en-US" sz="1600" b="1" dirty="0"/>
              <a:t>3 Cluster </a:t>
            </a:r>
            <a:r>
              <a:rPr lang="en-US" sz="1600" dirty="0"/>
              <a:t>- large OKNs of federal significance: Large federals</a:t>
            </a:r>
            <a:endParaRPr lang="ru-RU" sz="1600" dirty="0"/>
          </a:p>
        </p:txBody>
      </p:sp>
      <p:pic>
        <p:nvPicPr>
          <p:cNvPr id="21" name="Рисунок 20">
            <a:extLst>
              <a:ext uri="{FF2B5EF4-FFF2-40B4-BE49-F238E27FC236}">
                <a16:creationId xmlns:a16="http://schemas.microsoft.com/office/drawing/2014/main" id="{4E43C5FA-C82C-4F50-9E22-87A7F0341D60}"/>
              </a:ext>
            </a:extLst>
          </p:cNvPr>
          <p:cNvPicPr>
            <a:picLocks noChangeAspect="1"/>
          </p:cNvPicPr>
          <p:nvPr/>
        </p:nvPicPr>
        <p:blipFill>
          <a:blip r:embed="rId6"/>
          <a:stretch>
            <a:fillRect/>
          </a:stretch>
        </p:blipFill>
        <p:spPr>
          <a:xfrm>
            <a:off x="8079037" y="4304199"/>
            <a:ext cx="2938485" cy="1954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341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629012" cy="369332"/>
          </a:xfrm>
          <a:prstGeom prst="rect">
            <a:avLst/>
          </a:prstGeom>
        </p:spPr>
        <p:txBody>
          <a:bodyPr wrap="square">
            <a:spAutoFit/>
          </a:bodyPr>
          <a:lstStyle/>
          <a:p>
            <a:r>
              <a:rPr lang="en-US" b="1" dirty="0"/>
              <a:t>Choropleth of Moscow. </a:t>
            </a:r>
            <a:r>
              <a:rPr lang="en-US" sz="1400" b="1" dirty="0"/>
              <a:t>Related districts of Moscow</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4164375" y="5762133"/>
            <a:ext cx="6649033" cy="998597"/>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1200" dirty="0">
                <a:solidFill>
                  <a:schemeClr val="tx1"/>
                </a:solidFill>
              </a:rPr>
              <a:t>From observations:</a:t>
            </a:r>
          </a:p>
          <a:p>
            <a:pPr marL="171450" indent="-171450">
              <a:buFont typeface="Arial" panose="020B0604020202020204" pitchFamily="34" charset="0"/>
              <a:buChar char="•"/>
            </a:pPr>
            <a:r>
              <a:rPr lang="en-US" sz="1200" dirty="0">
                <a:solidFill>
                  <a:schemeClr val="tx1"/>
                </a:solidFill>
              </a:rPr>
              <a:t>The center is kept together</a:t>
            </a:r>
          </a:p>
          <a:p>
            <a:pPr marL="171450" indent="-171450">
              <a:buFont typeface="Arial" panose="020B0604020202020204" pitchFamily="34" charset="0"/>
              <a:buChar char="•"/>
            </a:pPr>
            <a:r>
              <a:rPr lang="en-US" sz="1200" dirty="0" err="1">
                <a:solidFill>
                  <a:schemeClr val="tx1"/>
                </a:solidFill>
              </a:rPr>
              <a:t>Khamovniki</a:t>
            </a:r>
            <a:r>
              <a:rPr lang="en-US" sz="1200" dirty="0">
                <a:solidFill>
                  <a:schemeClr val="tx1"/>
                </a:solidFill>
              </a:rPr>
              <a:t> feel uncomfortable in the galaxy of "elite" and rushes to the outlying areas ... interesting</a:t>
            </a:r>
          </a:p>
          <a:p>
            <a:pPr marL="171450" indent="-171450">
              <a:buFont typeface="Arial" panose="020B0604020202020204" pitchFamily="34" charset="0"/>
              <a:buChar char="•"/>
            </a:pPr>
            <a:r>
              <a:rPr lang="en-US" sz="1200" dirty="0">
                <a:solidFill>
                  <a:schemeClr val="tx1"/>
                </a:solidFill>
              </a:rPr>
              <a:t>New Moscow is not worse than the center, at least in terms of the OKN ratio</a:t>
            </a:r>
          </a:p>
        </p:txBody>
      </p:sp>
      <p:pic>
        <p:nvPicPr>
          <p:cNvPr id="3" name="Рисунок 2">
            <a:extLst>
              <a:ext uri="{FF2B5EF4-FFF2-40B4-BE49-F238E27FC236}">
                <a16:creationId xmlns:a16="http://schemas.microsoft.com/office/drawing/2014/main" id="{A375FF52-21DA-40CB-8D14-50B926F1B2DA}"/>
              </a:ext>
            </a:extLst>
          </p:cNvPr>
          <p:cNvPicPr>
            <a:picLocks noChangeAspect="1"/>
          </p:cNvPicPr>
          <p:nvPr/>
        </p:nvPicPr>
        <p:blipFill>
          <a:blip r:embed="rId2"/>
          <a:stretch>
            <a:fillRect/>
          </a:stretch>
        </p:blipFill>
        <p:spPr>
          <a:xfrm>
            <a:off x="3909269" y="743601"/>
            <a:ext cx="7904583" cy="4799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686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629012" cy="369332"/>
          </a:xfrm>
          <a:prstGeom prst="rect">
            <a:avLst/>
          </a:prstGeom>
        </p:spPr>
        <p:txBody>
          <a:bodyPr wrap="square">
            <a:spAutoFit/>
          </a:bodyPr>
          <a:lstStyle/>
          <a:p>
            <a:r>
              <a:rPr lang="en-US" b="1" dirty="0"/>
              <a:t>Add data with Foursquare</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5050171" y="2721819"/>
            <a:ext cx="6240521" cy="140556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And here is our fresh little dataset: almost 120 thousand lines and 421 one unique category of POI! </a:t>
            </a:r>
            <a:r>
              <a:rPr lang="en-US" b="1" dirty="0" err="1"/>
              <a:t>Ufff</a:t>
            </a:r>
            <a:r>
              <a:rPr lang="en-US" b="1" dirty="0"/>
              <a:t>, more than 50 million values) Of course, we saved it in advance and now use it for our purposes.</a:t>
            </a:r>
          </a:p>
        </p:txBody>
      </p:sp>
      <p:sp>
        <p:nvSpPr>
          <p:cNvPr id="7" name="Подзаголовок 2">
            <a:extLst>
              <a:ext uri="{FF2B5EF4-FFF2-40B4-BE49-F238E27FC236}">
                <a16:creationId xmlns:a16="http://schemas.microsoft.com/office/drawing/2014/main" id="{4B210EDC-A9BD-493A-BAB7-3FAA5B54410B}"/>
              </a:ext>
            </a:extLst>
          </p:cNvPr>
          <p:cNvSpPr txBox="1">
            <a:spLocks/>
          </p:cNvSpPr>
          <p:nvPr/>
        </p:nvSpPr>
        <p:spPr>
          <a:xfrm>
            <a:off x="2923883" y="779383"/>
            <a:ext cx="8366810" cy="1629655"/>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dirty="0"/>
              <a:t>How the Foursquare data acquisition service works - we give them the coordinates of our OKNs, they return the POI category, its coordinates and name to us (in fact, there is a lot more data). The quantity depends on the presence of interesting places within walking distance. By the way, it’s possible that cultural monuments may fall into our search :)</a:t>
            </a:r>
          </a:p>
        </p:txBody>
      </p:sp>
      <p:pic>
        <p:nvPicPr>
          <p:cNvPr id="5" name="Рисунок 4">
            <a:extLst>
              <a:ext uri="{FF2B5EF4-FFF2-40B4-BE49-F238E27FC236}">
                <a16:creationId xmlns:a16="http://schemas.microsoft.com/office/drawing/2014/main" id="{E5D9EF49-A936-44F9-A9F3-2F16859EB1C7}"/>
              </a:ext>
            </a:extLst>
          </p:cNvPr>
          <p:cNvPicPr>
            <a:picLocks noChangeAspect="1"/>
          </p:cNvPicPr>
          <p:nvPr/>
        </p:nvPicPr>
        <p:blipFill>
          <a:blip r:embed="rId2"/>
          <a:stretch>
            <a:fillRect/>
          </a:stretch>
        </p:blipFill>
        <p:spPr>
          <a:xfrm>
            <a:off x="2923883" y="4694228"/>
            <a:ext cx="7668695" cy="1533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443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629012" cy="369332"/>
          </a:xfrm>
          <a:prstGeom prst="rect">
            <a:avLst/>
          </a:prstGeom>
        </p:spPr>
        <p:txBody>
          <a:bodyPr wrap="square">
            <a:spAutoFit/>
          </a:bodyPr>
          <a:lstStyle/>
          <a:p>
            <a:r>
              <a:rPr lang="en-US" b="1" dirty="0"/>
              <a:t>Housing price analytics in Moscow</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5905381" y="3586537"/>
            <a:ext cx="6240521" cy="1405564"/>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The average price in Moscow is 3161 Euro per </a:t>
            </a:r>
            <a:r>
              <a:rPr lang="en-US" b="1" dirty="0" err="1"/>
              <a:t>sq.m</a:t>
            </a:r>
            <a:r>
              <a:rPr lang="en-US" b="1" dirty="0"/>
              <a:t>.</a:t>
            </a:r>
          </a:p>
          <a:p>
            <a:r>
              <a:rPr lang="en-US" b="1" dirty="0"/>
              <a:t>If the cost of housing is more than 5100 per 1 sq. M - the price is considered an “emission” </a:t>
            </a:r>
            <a:r>
              <a:rPr lang="en-US" b="1" dirty="0" err="1"/>
              <a:t>ie</a:t>
            </a:r>
            <a:r>
              <a:rPr lang="en-US" b="1" dirty="0"/>
              <a:t> goes beyond statistics and you should have an understanding of what you pay for</a:t>
            </a:r>
          </a:p>
        </p:txBody>
      </p:sp>
      <p:pic>
        <p:nvPicPr>
          <p:cNvPr id="3" name="Рисунок 2">
            <a:extLst>
              <a:ext uri="{FF2B5EF4-FFF2-40B4-BE49-F238E27FC236}">
                <a16:creationId xmlns:a16="http://schemas.microsoft.com/office/drawing/2014/main" id="{B28E40ED-0FFD-4AA7-9650-EE16F875843E}"/>
              </a:ext>
            </a:extLst>
          </p:cNvPr>
          <p:cNvPicPr>
            <a:picLocks noChangeAspect="1"/>
          </p:cNvPicPr>
          <p:nvPr/>
        </p:nvPicPr>
        <p:blipFill>
          <a:blip r:embed="rId2"/>
          <a:stretch>
            <a:fillRect/>
          </a:stretch>
        </p:blipFill>
        <p:spPr>
          <a:xfrm>
            <a:off x="4786038" y="719843"/>
            <a:ext cx="2238687" cy="2305372"/>
          </a:xfrm>
          <a:prstGeom prst="rect">
            <a:avLst/>
          </a:prstGeom>
        </p:spPr>
      </p:pic>
      <p:pic>
        <p:nvPicPr>
          <p:cNvPr id="8" name="Рисунок 7">
            <a:extLst>
              <a:ext uri="{FF2B5EF4-FFF2-40B4-BE49-F238E27FC236}">
                <a16:creationId xmlns:a16="http://schemas.microsoft.com/office/drawing/2014/main" id="{21217F5E-F462-4F21-B00C-4D817C349EC0}"/>
              </a:ext>
            </a:extLst>
          </p:cNvPr>
          <p:cNvPicPr>
            <a:picLocks noChangeAspect="1"/>
          </p:cNvPicPr>
          <p:nvPr/>
        </p:nvPicPr>
        <p:blipFill>
          <a:blip r:embed="rId3"/>
          <a:stretch>
            <a:fillRect/>
          </a:stretch>
        </p:blipFill>
        <p:spPr>
          <a:xfrm>
            <a:off x="7024725" y="615054"/>
            <a:ext cx="4467849" cy="2410161"/>
          </a:xfrm>
          <a:prstGeom prst="rect">
            <a:avLst/>
          </a:prstGeom>
        </p:spPr>
      </p:pic>
      <p:pic>
        <p:nvPicPr>
          <p:cNvPr id="9" name="Рисунок 8">
            <a:extLst>
              <a:ext uri="{FF2B5EF4-FFF2-40B4-BE49-F238E27FC236}">
                <a16:creationId xmlns:a16="http://schemas.microsoft.com/office/drawing/2014/main" id="{F7C25D4D-377F-4513-9E61-D10163E0DB99}"/>
              </a:ext>
            </a:extLst>
          </p:cNvPr>
          <p:cNvPicPr>
            <a:picLocks noChangeAspect="1"/>
          </p:cNvPicPr>
          <p:nvPr/>
        </p:nvPicPr>
        <p:blipFill>
          <a:blip r:embed="rId4"/>
          <a:stretch>
            <a:fillRect/>
          </a:stretch>
        </p:blipFill>
        <p:spPr>
          <a:xfrm>
            <a:off x="1892444" y="3690987"/>
            <a:ext cx="3810752" cy="2602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515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890470" cy="584775"/>
          </a:xfrm>
          <a:prstGeom prst="rect">
            <a:avLst/>
          </a:prstGeom>
        </p:spPr>
        <p:txBody>
          <a:bodyPr wrap="square">
            <a:spAutoFit/>
          </a:bodyPr>
          <a:lstStyle/>
          <a:p>
            <a:r>
              <a:rPr lang="en-US" b="1" dirty="0"/>
              <a:t>Choropleth of Moscow. </a:t>
            </a:r>
            <a:r>
              <a:rPr lang="en-US" sz="1400" b="1" dirty="0"/>
              <a:t>Housing price analytics in Moscow</a:t>
            </a:r>
          </a:p>
          <a:p>
            <a:endParaRPr lang="en-US" sz="1400" b="1" dirty="0"/>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7894040" y="5343788"/>
            <a:ext cx="3839550" cy="1048623"/>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dirty="0"/>
              <a:t>A small cartographic visualization on the cost of apartments in Moscow and cultural monuments located on its territory</a:t>
            </a:r>
            <a:endParaRPr lang="en-US" sz="1200" dirty="0">
              <a:solidFill>
                <a:schemeClr val="tx1"/>
              </a:solidFill>
            </a:endParaRPr>
          </a:p>
        </p:txBody>
      </p:sp>
      <p:pic>
        <p:nvPicPr>
          <p:cNvPr id="5" name="Рисунок 4">
            <a:extLst>
              <a:ext uri="{FF2B5EF4-FFF2-40B4-BE49-F238E27FC236}">
                <a16:creationId xmlns:a16="http://schemas.microsoft.com/office/drawing/2014/main" id="{0FD13073-E93E-4662-B4B1-30CCB296C930}"/>
              </a:ext>
            </a:extLst>
          </p:cNvPr>
          <p:cNvPicPr>
            <a:picLocks noChangeAspect="1"/>
          </p:cNvPicPr>
          <p:nvPr/>
        </p:nvPicPr>
        <p:blipFill>
          <a:blip r:embed="rId2"/>
          <a:stretch>
            <a:fillRect/>
          </a:stretch>
        </p:blipFill>
        <p:spPr>
          <a:xfrm>
            <a:off x="4130095" y="610385"/>
            <a:ext cx="7603495" cy="4659939"/>
          </a:xfrm>
          <a:prstGeom prst="rect">
            <a:avLst/>
          </a:prstGeom>
          <a:ln>
            <a:noFill/>
          </a:ln>
          <a:effectLst>
            <a:outerShdw blurRad="292100" dist="139700" dir="2700000" algn="tl" rotWithShape="0">
              <a:srgbClr val="333333">
                <a:alpha val="65000"/>
              </a:srgbClr>
            </a:outerShdw>
          </a:effectLst>
        </p:spPr>
      </p:pic>
      <p:pic>
        <p:nvPicPr>
          <p:cNvPr id="7" name="Рисунок 6">
            <a:extLst>
              <a:ext uri="{FF2B5EF4-FFF2-40B4-BE49-F238E27FC236}">
                <a16:creationId xmlns:a16="http://schemas.microsoft.com/office/drawing/2014/main" id="{22D74E80-89B9-4A04-8135-7E49B1B9288E}"/>
              </a:ext>
            </a:extLst>
          </p:cNvPr>
          <p:cNvPicPr>
            <a:picLocks noChangeAspect="1"/>
          </p:cNvPicPr>
          <p:nvPr/>
        </p:nvPicPr>
        <p:blipFill>
          <a:blip r:embed="rId3"/>
          <a:stretch>
            <a:fillRect/>
          </a:stretch>
        </p:blipFill>
        <p:spPr>
          <a:xfrm>
            <a:off x="3086441" y="4478953"/>
            <a:ext cx="2087307" cy="1297515"/>
          </a:xfrm>
          <a:prstGeom prst="rect">
            <a:avLst/>
          </a:prstGeom>
          <a:ln>
            <a:noFill/>
          </a:ln>
          <a:effectLst>
            <a:outerShdw blurRad="292100" dist="139700" dir="2700000" algn="tl" rotWithShape="0">
              <a:srgbClr val="333333">
                <a:alpha val="65000"/>
              </a:srgbClr>
            </a:outerShdw>
          </a:effectLst>
        </p:spPr>
      </p:pic>
      <p:cxnSp>
        <p:nvCxnSpPr>
          <p:cNvPr id="9" name="Прямая со стрелкой 8">
            <a:extLst>
              <a:ext uri="{FF2B5EF4-FFF2-40B4-BE49-F238E27FC236}">
                <a16:creationId xmlns:a16="http://schemas.microsoft.com/office/drawing/2014/main" id="{12173025-2B67-4A3A-9C03-50AD74947BD7}"/>
              </a:ext>
            </a:extLst>
          </p:cNvPr>
          <p:cNvCxnSpPr/>
          <p:nvPr/>
        </p:nvCxnSpPr>
        <p:spPr>
          <a:xfrm flipV="1">
            <a:off x="4882393" y="3263317"/>
            <a:ext cx="2600587" cy="1451296"/>
          </a:xfrm>
          <a:prstGeom prst="straightConnector1">
            <a:avLst/>
          </a:prstGeom>
          <a:ln w="41275">
            <a:tailEnd type="triangle"/>
          </a:ln>
        </p:spPr>
        <p:style>
          <a:lnRef idx="1">
            <a:schemeClr val="accent5"/>
          </a:lnRef>
          <a:fillRef idx="0">
            <a:schemeClr val="accent5"/>
          </a:fillRef>
          <a:effectRef idx="0">
            <a:schemeClr val="accent5"/>
          </a:effectRef>
          <a:fontRef idx="minor">
            <a:schemeClr val="tx1"/>
          </a:fontRef>
        </p:style>
      </p:cxnSp>
      <p:sp>
        <p:nvSpPr>
          <p:cNvPr id="10" name="Подзаголовок 2">
            <a:extLst>
              <a:ext uri="{FF2B5EF4-FFF2-40B4-BE49-F238E27FC236}">
                <a16:creationId xmlns:a16="http://schemas.microsoft.com/office/drawing/2014/main" id="{FEA9B09E-7179-4002-8775-AFB3BD5F71BA}"/>
              </a:ext>
            </a:extLst>
          </p:cNvPr>
          <p:cNvSpPr txBox="1">
            <a:spLocks/>
          </p:cNvSpPr>
          <p:nvPr/>
        </p:nvSpPr>
        <p:spPr>
          <a:xfrm>
            <a:off x="3086441" y="5868099"/>
            <a:ext cx="2087307" cy="524312"/>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dirty="0" err="1"/>
              <a:t>Novodevichy</a:t>
            </a:r>
            <a:r>
              <a:rPr lang="en-US" dirty="0"/>
              <a:t> Cemetery is a famous cemetery in Moscow.</a:t>
            </a:r>
            <a:endParaRPr lang="en-US" sz="1200" dirty="0">
              <a:solidFill>
                <a:schemeClr val="tx1"/>
              </a:solidFill>
            </a:endParaRPr>
          </a:p>
        </p:txBody>
      </p:sp>
    </p:spTree>
    <p:extLst>
      <p:ext uri="{BB962C8B-B14F-4D97-AF65-F5344CB8AC3E}">
        <p14:creationId xmlns:p14="http://schemas.microsoft.com/office/powerpoint/2010/main" val="379094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890470" cy="584775"/>
          </a:xfrm>
          <a:prstGeom prst="rect">
            <a:avLst/>
          </a:prstGeom>
        </p:spPr>
        <p:txBody>
          <a:bodyPr wrap="square">
            <a:spAutoFit/>
          </a:bodyPr>
          <a:lstStyle/>
          <a:p>
            <a:r>
              <a:rPr lang="en-US" b="1" dirty="0"/>
              <a:t>Choropleth of Moscow. </a:t>
            </a:r>
            <a:r>
              <a:rPr lang="en-US" sz="1400" b="1" dirty="0"/>
              <a:t>Final</a:t>
            </a:r>
          </a:p>
          <a:p>
            <a:endParaRPr lang="en-US" sz="1400" b="1" dirty="0"/>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2575623" y="3507633"/>
            <a:ext cx="1800783" cy="38792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just"/>
            <a:r>
              <a:rPr lang="en-US" dirty="0"/>
              <a:t>Ex. Cluster 0</a:t>
            </a:r>
            <a:endParaRPr lang="en-US" sz="1200" dirty="0">
              <a:solidFill>
                <a:schemeClr val="tx1"/>
              </a:solidFill>
            </a:endParaRPr>
          </a:p>
        </p:txBody>
      </p:sp>
      <p:pic>
        <p:nvPicPr>
          <p:cNvPr id="3" name="Рисунок 2">
            <a:extLst>
              <a:ext uri="{FF2B5EF4-FFF2-40B4-BE49-F238E27FC236}">
                <a16:creationId xmlns:a16="http://schemas.microsoft.com/office/drawing/2014/main" id="{AF646E30-B874-494B-BEF3-74228F7D7BFC}"/>
              </a:ext>
            </a:extLst>
          </p:cNvPr>
          <p:cNvPicPr>
            <a:picLocks noChangeAspect="1"/>
          </p:cNvPicPr>
          <p:nvPr/>
        </p:nvPicPr>
        <p:blipFill>
          <a:blip r:embed="rId2"/>
          <a:stretch>
            <a:fillRect/>
          </a:stretch>
        </p:blipFill>
        <p:spPr>
          <a:xfrm>
            <a:off x="5473639" y="328955"/>
            <a:ext cx="6333866" cy="3847994"/>
          </a:xfrm>
          <a:prstGeom prst="rect">
            <a:avLst/>
          </a:prstGeom>
          <a:ln>
            <a:noFill/>
          </a:ln>
          <a:effectLst>
            <a:outerShdw blurRad="292100" dist="139700" dir="2700000" algn="tl" rotWithShape="0">
              <a:srgbClr val="333333">
                <a:alpha val="65000"/>
              </a:srgbClr>
            </a:outerShdw>
          </a:effectLst>
        </p:spPr>
      </p:pic>
      <p:pic>
        <p:nvPicPr>
          <p:cNvPr id="8" name="Рисунок 7">
            <a:extLst>
              <a:ext uri="{FF2B5EF4-FFF2-40B4-BE49-F238E27FC236}">
                <a16:creationId xmlns:a16="http://schemas.microsoft.com/office/drawing/2014/main" id="{927421AC-F961-4205-A378-1820FD39D3C3}"/>
              </a:ext>
            </a:extLst>
          </p:cNvPr>
          <p:cNvPicPr>
            <a:picLocks noChangeAspect="1"/>
          </p:cNvPicPr>
          <p:nvPr/>
        </p:nvPicPr>
        <p:blipFill>
          <a:blip r:embed="rId3"/>
          <a:stretch>
            <a:fillRect/>
          </a:stretch>
        </p:blipFill>
        <p:spPr>
          <a:xfrm>
            <a:off x="4018327" y="88650"/>
            <a:ext cx="2545881" cy="1784070"/>
          </a:xfrm>
          <a:prstGeom prst="rect">
            <a:avLst/>
          </a:prstGeom>
          <a:ln>
            <a:noFill/>
          </a:ln>
          <a:effectLst>
            <a:outerShdw blurRad="292100" dist="139700" dir="2700000" algn="tl" rotWithShape="0">
              <a:srgbClr val="333333">
                <a:alpha val="65000"/>
              </a:srgbClr>
            </a:outerShdw>
          </a:effectLst>
        </p:spPr>
      </p:pic>
      <p:pic>
        <p:nvPicPr>
          <p:cNvPr id="11" name="Рисунок 10">
            <a:extLst>
              <a:ext uri="{FF2B5EF4-FFF2-40B4-BE49-F238E27FC236}">
                <a16:creationId xmlns:a16="http://schemas.microsoft.com/office/drawing/2014/main" id="{7CC2F094-9907-421E-9473-266F5944EFCE}"/>
              </a:ext>
            </a:extLst>
          </p:cNvPr>
          <p:cNvPicPr>
            <a:picLocks noChangeAspect="1"/>
          </p:cNvPicPr>
          <p:nvPr/>
        </p:nvPicPr>
        <p:blipFill>
          <a:blip r:embed="rId4"/>
          <a:stretch>
            <a:fillRect/>
          </a:stretch>
        </p:blipFill>
        <p:spPr>
          <a:xfrm>
            <a:off x="2405897" y="1350819"/>
            <a:ext cx="2140237" cy="1932278"/>
          </a:xfrm>
          <a:prstGeom prst="rect">
            <a:avLst/>
          </a:prstGeom>
          <a:ln>
            <a:noFill/>
          </a:ln>
          <a:effectLst>
            <a:outerShdw blurRad="292100" dist="139700" dir="2700000" algn="tl" rotWithShape="0">
              <a:srgbClr val="333333">
                <a:alpha val="65000"/>
              </a:srgbClr>
            </a:outerShdw>
          </a:effectLst>
        </p:spPr>
      </p:pic>
      <p:sp>
        <p:nvSpPr>
          <p:cNvPr id="12" name="Подзаголовок 2">
            <a:extLst>
              <a:ext uri="{FF2B5EF4-FFF2-40B4-BE49-F238E27FC236}">
                <a16:creationId xmlns:a16="http://schemas.microsoft.com/office/drawing/2014/main" id="{53396CF5-765F-4A38-8C12-9E4EFD7C819B}"/>
              </a:ext>
            </a:extLst>
          </p:cNvPr>
          <p:cNvSpPr txBox="1">
            <a:spLocks/>
          </p:cNvSpPr>
          <p:nvPr/>
        </p:nvSpPr>
        <p:spPr>
          <a:xfrm>
            <a:off x="2405897" y="4513277"/>
            <a:ext cx="9401608" cy="203326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dirty="0"/>
              <a:t>The center was reunited in the first cluster (orange) - a high price tag for housing, a large number of OKN, a variety of infrastructure surrounding ancient monuments.</a:t>
            </a:r>
            <a:br>
              <a:rPr lang="en-US" dirty="0"/>
            </a:br>
            <a:r>
              <a:rPr lang="en-US" dirty="0"/>
              <a:t>The zero, green cluster is very similar to the second, purple, both in price and in the average number of OKNs in their territory. A characteristic difference of the zero cluster is a pronounced share in such POIs as a park, lake and historical sites, almost 20% of the infrastructure.</a:t>
            </a:r>
            <a:br>
              <a:rPr lang="en-US" dirty="0"/>
            </a:br>
            <a:r>
              <a:rPr lang="en-US" dirty="0"/>
              <a:t>The third cluster is the areas without OKN and related infrastructure.</a:t>
            </a:r>
          </a:p>
        </p:txBody>
      </p:sp>
    </p:spTree>
    <p:extLst>
      <p:ext uri="{BB962C8B-B14F-4D97-AF65-F5344CB8AC3E}">
        <p14:creationId xmlns:p14="http://schemas.microsoft.com/office/powerpoint/2010/main" val="139733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3" name="Подзаголовок 2">
            <a:extLst>
              <a:ext uri="{FF2B5EF4-FFF2-40B4-BE49-F238E27FC236}">
                <a16:creationId xmlns:a16="http://schemas.microsoft.com/office/drawing/2014/main" id="{C3B6FD10-DA08-4F15-A1F3-40EED04E3987}"/>
              </a:ext>
            </a:extLst>
          </p:cNvPr>
          <p:cNvSpPr>
            <a:spLocks noGrp="1"/>
          </p:cNvSpPr>
          <p:nvPr>
            <p:ph type="subTitle" idx="1"/>
          </p:nvPr>
        </p:nvSpPr>
        <p:spPr>
          <a:xfrm>
            <a:off x="2136207" y="4978715"/>
            <a:ext cx="9725826" cy="1610837"/>
          </a:xfrm>
        </p:spPr>
        <p:txBody>
          <a:bodyPr>
            <a:normAutofit fontScale="92500"/>
          </a:bodyPr>
          <a:lstStyle/>
          <a:p>
            <a:r>
              <a:rPr lang="en-US" dirty="0"/>
              <a:t>The purpose of this project is the districts of </a:t>
            </a:r>
            <a:r>
              <a:rPr lang="en-US" u="sng" dirty="0">
                <a:hlinkClick r:id="rId2" tooltip="Moscow, Russia"/>
              </a:rPr>
              <a:t>Moscow, Russia</a:t>
            </a:r>
            <a:r>
              <a:rPr lang="en-US" dirty="0"/>
              <a:t>.</a:t>
            </a:r>
          </a:p>
          <a:p>
            <a:r>
              <a:rPr lang="en-US" dirty="0"/>
              <a:t>For those who are not familiar with the history of the city, there is a very short excursion:</a:t>
            </a:r>
            <a:br>
              <a:rPr lang="en-US" dirty="0"/>
            </a:br>
            <a:r>
              <a:rPr lang="en-US" u="sng" dirty="0">
                <a:hlinkClick r:id="rId3" tooltip="History of Moscow"/>
              </a:rPr>
              <a:t>The city was founded in 1147</a:t>
            </a:r>
            <a:r>
              <a:rPr lang="en-US" dirty="0"/>
              <a:t>, Yuri Dolgoruky, and has a large number of cultural heritage sites (hereinafter referred to as OKN) on its territory. The whole city is divided into districts, which in turn are divided into districts and settlements (</a:t>
            </a:r>
            <a:r>
              <a:rPr lang="en-US" u="sng" dirty="0">
                <a:hlinkClick r:id="rId4"/>
              </a:rPr>
              <a:t>125 districts and 21 settlements</a:t>
            </a:r>
            <a:r>
              <a:rPr lang="en-US" dirty="0"/>
              <a:t>). </a:t>
            </a: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90" y="268448"/>
            <a:ext cx="1741924" cy="369332"/>
          </a:xfrm>
          <a:prstGeom prst="rect">
            <a:avLst/>
          </a:prstGeom>
        </p:spPr>
        <p:txBody>
          <a:bodyPr wrap="square">
            <a:spAutoFit/>
          </a:bodyPr>
          <a:lstStyle/>
          <a:p>
            <a:r>
              <a:rPr lang="en-US" b="1" dirty="0">
                <a:solidFill>
                  <a:srgbClr val="000000"/>
                </a:solidFill>
                <a:latin typeface="Helvetica Neue"/>
              </a:rPr>
              <a:t>Introduction</a:t>
            </a:r>
            <a:endParaRPr lang="en-US" b="1" i="0" dirty="0">
              <a:solidFill>
                <a:srgbClr val="000000"/>
              </a:solidFill>
              <a:effectLst/>
              <a:latin typeface="Helvetica Neue"/>
            </a:endParaRPr>
          </a:p>
        </p:txBody>
      </p:sp>
      <p:pic>
        <p:nvPicPr>
          <p:cNvPr id="1026" name="Picture 2">
            <a:extLst>
              <a:ext uri="{FF2B5EF4-FFF2-40B4-BE49-F238E27FC236}">
                <a16:creationId xmlns:a16="http://schemas.microsoft.com/office/drawing/2014/main" id="{3AEEEB08-3C52-4F25-A911-343FE303F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4480" y="713282"/>
            <a:ext cx="6031686" cy="39745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9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3" name="Подзаголовок 2">
            <a:extLst>
              <a:ext uri="{FF2B5EF4-FFF2-40B4-BE49-F238E27FC236}">
                <a16:creationId xmlns:a16="http://schemas.microsoft.com/office/drawing/2014/main" id="{C3B6FD10-DA08-4F15-A1F3-40EED04E3987}"/>
              </a:ext>
            </a:extLst>
          </p:cNvPr>
          <p:cNvSpPr>
            <a:spLocks noGrp="1"/>
          </p:cNvSpPr>
          <p:nvPr>
            <p:ph type="subTitle" idx="1"/>
          </p:nvPr>
        </p:nvSpPr>
        <p:spPr>
          <a:xfrm>
            <a:off x="2567031" y="1451294"/>
            <a:ext cx="8925886" cy="4496499"/>
          </a:xfrm>
        </p:spPr>
        <p:txBody>
          <a:bodyPr>
            <a:normAutofit/>
          </a:bodyPr>
          <a:lstStyle/>
          <a:p>
            <a:r>
              <a:rPr lang="en-US" dirty="0"/>
              <a:t>This project will go through several stages of work on the data of the city districts regarding cultural heritage objects ... and not only:</a:t>
            </a:r>
            <a:endParaRPr lang="ru-RU" dirty="0"/>
          </a:p>
          <a:p>
            <a:endParaRPr lang="en-US" dirty="0"/>
          </a:p>
          <a:p>
            <a:pPr marL="342900" indent="-342900">
              <a:buFont typeface="+mj-lt"/>
              <a:buAutoNum type="arabicPeriod"/>
            </a:pPr>
            <a:r>
              <a:rPr lang="en-US" dirty="0"/>
              <a:t>Classification of OKN according to their properties</a:t>
            </a:r>
          </a:p>
          <a:p>
            <a:pPr marL="342900" indent="-342900">
              <a:buFont typeface="+mj-lt"/>
              <a:buAutoNum type="arabicPeriod"/>
            </a:pPr>
            <a:r>
              <a:rPr lang="en-US" dirty="0"/>
              <a:t>Classification of city districts according to their cultural heritage objects</a:t>
            </a:r>
          </a:p>
          <a:p>
            <a:pPr marL="342900" indent="-342900">
              <a:buFont typeface="+mj-lt"/>
              <a:buAutoNum type="arabicPeriod"/>
            </a:pPr>
            <a:r>
              <a:rPr lang="en-US" dirty="0"/>
              <a:t>Obtaining infrastructure data within walking distance and creating a new classification of districts, taking into account the infrastructure that surrounds the monuments</a:t>
            </a:r>
          </a:p>
          <a:p>
            <a:pPr marL="342900" indent="-342900">
              <a:buFont typeface="+mj-lt"/>
              <a:buAutoNum type="arabicPeriod"/>
            </a:pPr>
            <a:r>
              <a:rPr lang="en-US" dirty="0"/>
              <a:t>Engage the Foursquare API and work with it</a:t>
            </a:r>
          </a:p>
          <a:p>
            <a:pPr marL="342900" indent="-342900">
              <a:buFont typeface="+mj-lt"/>
              <a:buAutoNum type="arabicPeriod"/>
            </a:pPr>
            <a:r>
              <a:rPr lang="en-US" dirty="0"/>
              <a:t>Let us analyze the ratio of the number of objects of cultural heritage and its relation to the average cost of an apartment</a:t>
            </a:r>
          </a:p>
          <a:p>
            <a:pPr marL="342900" indent="-342900">
              <a:buFont typeface="+mj-lt"/>
              <a:buAutoNum type="arabicPeriod"/>
            </a:pPr>
            <a:r>
              <a:rPr lang="en-US" dirty="0"/>
              <a:t>Data visualization on a map of Moscow and just graphics</a:t>
            </a:r>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90" y="268448"/>
            <a:ext cx="2709642" cy="646331"/>
          </a:xfrm>
          <a:prstGeom prst="rect">
            <a:avLst/>
          </a:prstGeom>
        </p:spPr>
        <p:txBody>
          <a:bodyPr wrap="square">
            <a:spAutoFit/>
          </a:bodyPr>
          <a:lstStyle/>
          <a:p>
            <a:r>
              <a:rPr lang="en-US" b="1" dirty="0"/>
              <a:t>Analysis</a:t>
            </a:r>
            <a:r>
              <a:rPr lang="ru-RU" b="1" dirty="0"/>
              <a:t> </a:t>
            </a:r>
            <a:r>
              <a:rPr lang="en-US" b="1" dirty="0"/>
              <a:t>Objective</a:t>
            </a:r>
          </a:p>
          <a:p>
            <a:endParaRPr lang="en-US" b="1" i="0" dirty="0">
              <a:solidFill>
                <a:srgbClr val="000000"/>
              </a:solidFill>
              <a:effectLst/>
              <a:latin typeface="Helvetica Neue"/>
            </a:endParaRPr>
          </a:p>
        </p:txBody>
      </p:sp>
    </p:spTree>
    <p:extLst>
      <p:ext uri="{BB962C8B-B14F-4D97-AF65-F5344CB8AC3E}">
        <p14:creationId xmlns:p14="http://schemas.microsoft.com/office/powerpoint/2010/main" val="375705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3" name="Подзаголовок 2">
            <a:extLst>
              <a:ext uri="{FF2B5EF4-FFF2-40B4-BE49-F238E27FC236}">
                <a16:creationId xmlns:a16="http://schemas.microsoft.com/office/drawing/2014/main" id="{C3B6FD10-DA08-4F15-A1F3-40EED04E3987}"/>
              </a:ext>
            </a:extLst>
          </p:cNvPr>
          <p:cNvSpPr>
            <a:spLocks noGrp="1"/>
          </p:cNvSpPr>
          <p:nvPr>
            <p:ph type="subTitle" idx="1"/>
          </p:nvPr>
        </p:nvSpPr>
        <p:spPr>
          <a:xfrm>
            <a:off x="2567031" y="1451294"/>
            <a:ext cx="8925886" cy="4194497"/>
          </a:xfrm>
        </p:spPr>
        <p:txBody>
          <a:bodyPr>
            <a:normAutofit/>
          </a:bodyPr>
          <a:lstStyle/>
          <a:p>
            <a:pPr marL="285750" indent="-285750">
              <a:buFont typeface="Arial" panose="020B0604020202020204" pitchFamily="34" charset="0"/>
              <a:buChar char="•"/>
            </a:pPr>
            <a:r>
              <a:rPr lang="en-US" dirty="0"/>
              <a:t>Cleaning main dataset with cultural object from empty fields</a:t>
            </a:r>
          </a:p>
          <a:p>
            <a:pPr marL="285750" indent="-285750">
              <a:buFont typeface="Arial" panose="020B0604020202020204" pitchFamily="34" charset="0"/>
              <a:buChar char="•"/>
            </a:pPr>
            <a:r>
              <a:rPr lang="en-US" dirty="0"/>
              <a:t>Fill field contains information on whether the object belongs to the ensemble</a:t>
            </a:r>
          </a:p>
          <a:p>
            <a:pPr marL="285750" indent="-285750">
              <a:buFont typeface="Arial" panose="020B0604020202020204" pitchFamily="34" charset="0"/>
              <a:buChar char="•"/>
            </a:pPr>
            <a:r>
              <a:rPr lang="en-US" dirty="0"/>
              <a:t>To get data the average cost per square meter of housing in the areas of Moscow by parsing. Fill table new data</a:t>
            </a:r>
          </a:p>
          <a:p>
            <a:pPr marL="285750" indent="-285750">
              <a:buFont typeface="Arial" panose="020B0604020202020204" pitchFamily="34" charset="0"/>
              <a:buChar char="•"/>
            </a:pPr>
            <a:r>
              <a:rPr lang="en-US" dirty="0"/>
              <a:t>To simplify the data model, we will take data on the geolocation of cultural objects only through their center – work with GEOJSON file</a:t>
            </a:r>
          </a:p>
          <a:p>
            <a:pPr marL="285750" indent="-285750">
              <a:buFont typeface="Arial" panose="020B0604020202020204" pitchFamily="34" charset="0"/>
              <a:buChar char="•"/>
            </a:pPr>
            <a:r>
              <a:rPr lang="en-US" dirty="0"/>
              <a:t>In the data table with the districts we add information on the prices of apartments in the same areas</a:t>
            </a:r>
          </a:p>
          <a:p>
            <a:pPr marL="285750" indent="-285750">
              <a:buFont typeface="Arial" panose="020B0604020202020204" pitchFamily="34" charset="0"/>
              <a:buChar char="•"/>
            </a:pPr>
            <a:r>
              <a:rPr lang="en-US" dirty="0"/>
              <a:t>Again we clean the names of the districts, but already in the main data frame, which contains data on the OKN</a:t>
            </a:r>
          </a:p>
          <a:p>
            <a:pPr marL="285750" indent="-285750">
              <a:buFont typeface="Arial" panose="020B0604020202020204" pitchFamily="34" charset="0"/>
              <a:buChar char="•"/>
            </a:pPr>
            <a:endParaRPr lang="en-US"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89" y="268448"/>
            <a:ext cx="3313649" cy="923330"/>
          </a:xfrm>
          <a:prstGeom prst="rect">
            <a:avLst/>
          </a:prstGeom>
        </p:spPr>
        <p:txBody>
          <a:bodyPr wrap="square">
            <a:spAutoFit/>
          </a:bodyPr>
          <a:lstStyle/>
          <a:p>
            <a:r>
              <a:rPr lang="en-US" b="1" dirty="0"/>
              <a:t>Preparation and data cleaning</a:t>
            </a:r>
          </a:p>
          <a:p>
            <a:endParaRPr lang="en-US" b="1" i="0" dirty="0">
              <a:solidFill>
                <a:srgbClr val="000000"/>
              </a:solidFill>
              <a:effectLst/>
              <a:latin typeface="Helvetica Neue"/>
            </a:endParaRPr>
          </a:p>
        </p:txBody>
      </p:sp>
    </p:spTree>
    <p:extLst>
      <p:ext uri="{BB962C8B-B14F-4D97-AF65-F5344CB8AC3E}">
        <p14:creationId xmlns:p14="http://schemas.microsoft.com/office/powerpoint/2010/main" val="394572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3" name="Подзаголовок 2">
            <a:extLst>
              <a:ext uri="{FF2B5EF4-FFF2-40B4-BE49-F238E27FC236}">
                <a16:creationId xmlns:a16="http://schemas.microsoft.com/office/drawing/2014/main" id="{C3B6FD10-DA08-4F15-A1F3-40EED04E3987}"/>
              </a:ext>
            </a:extLst>
          </p:cNvPr>
          <p:cNvSpPr>
            <a:spLocks noGrp="1"/>
          </p:cNvSpPr>
          <p:nvPr>
            <p:ph type="subTitle" idx="1"/>
          </p:nvPr>
        </p:nvSpPr>
        <p:spPr>
          <a:xfrm>
            <a:off x="6816055" y="406986"/>
            <a:ext cx="4685252" cy="713066"/>
          </a:xfrm>
        </p:spPr>
        <p:txBody>
          <a:bodyPr>
            <a:normAutofit lnSpcReduction="10000"/>
          </a:bodyPr>
          <a:lstStyle/>
          <a:p>
            <a:pPr marL="285750" indent="-285750">
              <a:buFont typeface="Arial" panose="020B0604020202020204" pitchFamily="34" charset="0"/>
              <a:buChar char="•"/>
            </a:pPr>
            <a:r>
              <a:rPr lang="en-US" dirty="0"/>
              <a:t>Number of districts without OKN: 23</a:t>
            </a:r>
          </a:p>
          <a:p>
            <a:pPr marL="285750" indent="-285750">
              <a:buFont typeface="Arial" panose="020B0604020202020204" pitchFamily="34" charset="0"/>
              <a:buChar char="•"/>
            </a:pPr>
            <a:r>
              <a:rPr lang="en-US" dirty="0"/>
              <a:t>Total districts:		146</a:t>
            </a:r>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89" y="268448"/>
            <a:ext cx="3926047" cy="646331"/>
          </a:xfrm>
          <a:prstGeom prst="rect">
            <a:avLst/>
          </a:prstGeom>
        </p:spPr>
        <p:txBody>
          <a:bodyPr wrap="square">
            <a:spAutoFit/>
          </a:bodyPr>
          <a:lstStyle/>
          <a:p>
            <a:r>
              <a:rPr lang="en-US" b="1" dirty="0"/>
              <a:t>Methodology and Data Analysis. Create </a:t>
            </a:r>
            <a:r>
              <a:rPr lang="en-US" b="1" dirty="0" err="1"/>
              <a:t>DataFrames</a:t>
            </a:r>
            <a:endParaRPr lang="en-US" b="1" dirty="0"/>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2726422" y="1941794"/>
            <a:ext cx="8003097" cy="2024198"/>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dirty="0"/>
              <a:t>District </a:t>
            </a:r>
            <a:r>
              <a:rPr lang="en-US" b="1" dirty="0" err="1"/>
              <a:t>Khamovniki</a:t>
            </a:r>
            <a:endParaRPr lang="en-US" dirty="0"/>
          </a:p>
          <a:p>
            <a:pPr marL="285750" indent="-285750">
              <a:buFont typeface="Arial" panose="020B0604020202020204" pitchFamily="34" charset="0"/>
              <a:buChar char="•"/>
            </a:pPr>
            <a:r>
              <a:rPr lang="en-US" dirty="0"/>
              <a:t>the most expensive area - 10888 euros per </a:t>
            </a:r>
            <a:r>
              <a:rPr lang="en-US" dirty="0" err="1"/>
              <a:t>sq.m</a:t>
            </a:r>
            <a:r>
              <a:rPr lang="en-US" dirty="0"/>
              <a:t> (</a:t>
            </a:r>
            <a:r>
              <a:rPr lang="en-US" dirty="0" err="1"/>
              <a:t>Ostozhenka</a:t>
            </a:r>
            <a:r>
              <a:rPr lang="en-US" dirty="0"/>
              <a:t> and </a:t>
            </a:r>
            <a:r>
              <a:rPr lang="en-US" dirty="0" err="1"/>
              <a:t>Prestizhenka</a:t>
            </a:r>
            <a:r>
              <a:rPr lang="en-US" dirty="0"/>
              <a:t> streets make their contribution)</a:t>
            </a:r>
          </a:p>
          <a:p>
            <a:pPr marL="285750" indent="-285750">
              <a:buFont typeface="Arial" panose="020B0604020202020204" pitchFamily="34" charset="0"/>
              <a:buChar char="•"/>
            </a:pPr>
            <a:r>
              <a:rPr lang="en-US" dirty="0"/>
              <a:t>the largest number of OKN - 1448 pcs. (one of the oldest districts of Moscow)</a:t>
            </a:r>
          </a:p>
          <a:p>
            <a:pPr marL="285750" indent="-285750">
              <a:buFont typeface="Arial" panose="020B0604020202020204" pitchFamily="34" charset="0"/>
              <a:buChar char="•"/>
            </a:pPr>
            <a:r>
              <a:rPr lang="en-US" dirty="0"/>
              <a:t>Indicator </a:t>
            </a:r>
            <a:r>
              <a:rPr lang="en-US" b="1" dirty="0"/>
              <a:t>Differ</a:t>
            </a:r>
            <a:r>
              <a:rPr lang="en-US" dirty="0"/>
              <a:t> - 0 (zero) the most balanced area for this indicator</a:t>
            </a:r>
          </a:p>
          <a:p>
            <a:pPr marL="285750" indent="-285750">
              <a:buFont typeface="Arial" panose="020B0604020202020204" pitchFamily="34" charset="0"/>
              <a:buChar char="•"/>
            </a:pPr>
            <a:r>
              <a:rPr lang="en-US" dirty="0"/>
              <a:t>The lowest rate </a:t>
            </a:r>
            <a:r>
              <a:rPr lang="en-US" b="1" dirty="0" err="1"/>
              <a:t>Avg.SaleOnChs</a:t>
            </a:r>
            <a:r>
              <a:rPr lang="en-US" dirty="0"/>
              <a:t> - only 7.51 euros for one OKN in </a:t>
            </a:r>
            <a:r>
              <a:rPr lang="en-US" dirty="0" err="1"/>
              <a:t>sq.m</a:t>
            </a:r>
            <a:r>
              <a:rPr lang="en-US" dirty="0"/>
              <a:t> (no matter how strange it sounds)</a:t>
            </a:r>
          </a:p>
          <a:p>
            <a:pPr marL="285750" indent="-285750">
              <a:buFont typeface="Arial" panose="020B0604020202020204" pitchFamily="34" charset="0"/>
              <a:buChar char="•"/>
            </a:pPr>
            <a:endParaRPr lang="en-US" dirty="0"/>
          </a:p>
        </p:txBody>
      </p:sp>
      <p:pic>
        <p:nvPicPr>
          <p:cNvPr id="7" name="Рисунок 6">
            <a:extLst>
              <a:ext uri="{FF2B5EF4-FFF2-40B4-BE49-F238E27FC236}">
                <a16:creationId xmlns:a16="http://schemas.microsoft.com/office/drawing/2014/main" id="{BC8A8682-DBCE-4962-9AED-08BE193EAEF6}"/>
              </a:ext>
            </a:extLst>
          </p:cNvPr>
          <p:cNvPicPr>
            <a:picLocks noChangeAspect="1"/>
          </p:cNvPicPr>
          <p:nvPr/>
        </p:nvPicPr>
        <p:blipFill>
          <a:blip r:embed="rId2"/>
          <a:stretch>
            <a:fillRect/>
          </a:stretch>
        </p:blipFill>
        <p:spPr>
          <a:xfrm>
            <a:off x="2663477" y="4075051"/>
            <a:ext cx="8526065" cy="2105319"/>
          </a:xfrm>
          <a:prstGeom prst="rect">
            <a:avLst/>
          </a:prstGeom>
        </p:spPr>
      </p:pic>
    </p:spTree>
    <p:extLst>
      <p:ext uri="{BB962C8B-B14F-4D97-AF65-F5344CB8AC3E}">
        <p14:creationId xmlns:p14="http://schemas.microsoft.com/office/powerpoint/2010/main" val="378617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89" y="268448"/>
            <a:ext cx="3926047" cy="646331"/>
          </a:xfrm>
          <a:prstGeom prst="rect">
            <a:avLst/>
          </a:prstGeom>
        </p:spPr>
        <p:txBody>
          <a:bodyPr wrap="square">
            <a:spAutoFit/>
          </a:bodyPr>
          <a:lstStyle/>
          <a:p>
            <a:r>
              <a:rPr lang="en-US" b="1" dirty="0"/>
              <a:t>Methodology and Data Analysis. Statistic</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5192785" y="564314"/>
            <a:ext cx="6739156" cy="1993589"/>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The number of cultural heritage sites in each district</a:t>
            </a:r>
          </a:p>
          <a:p>
            <a:br>
              <a:rPr lang="en-US" dirty="0"/>
            </a:br>
            <a:r>
              <a:rPr lang="en-US" sz="1600" dirty="0"/>
              <a:t>Only 13 districts have more than 100 OKN in their territory. Logically, the historical city center has the largest number of objects. And yes, the </a:t>
            </a:r>
            <a:r>
              <a:rPr lang="en-US" sz="1600" dirty="0" err="1"/>
              <a:t>Khamovniki</a:t>
            </a:r>
            <a:r>
              <a:rPr lang="en-US" sz="1600" dirty="0"/>
              <a:t> district with 1,448 objects is allocated against this background among all the districts. And as you can see from the table with housing prices - this is the most expensive area of Moscow. By the way, more than 50% of the OKN in the </a:t>
            </a:r>
            <a:r>
              <a:rPr lang="en-US" sz="1600" dirty="0" err="1"/>
              <a:t>Khamovniki</a:t>
            </a:r>
            <a:r>
              <a:rPr lang="en-US" sz="1600" dirty="0"/>
              <a:t> area is brought by the “</a:t>
            </a:r>
            <a:r>
              <a:rPr lang="en-US" sz="1600" dirty="0" err="1"/>
              <a:t>Novodevichy</a:t>
            </a:r>
            <a:r>
              <a:rPr lang="en-US" sz="1600" dirty="0"/>
              <a:t> Convent Ensemble” and the </a:t>
            </a:r>
            <a:r>
              <a:rPr lang="en-US" sz="1600" dirty="0" err="1"/>
              <a:t>Novodevichy</a:t>
            </a:r>
            <a:r>
              <a:rPr lang="en-US" sz="1600" dirty="0"/>
              <a:t> Cemetery burial site.</a:t>
            </a:r>
            <a:endParaRPr lang="en-US" dirty="0"/>
          </a:p>
        </p:txBody>
      </p:sp>
      <p:pic>
        <p:nvPicPr>
          <p:cNvPr id="5" name="Рисунок 4">
            <a:extLst>
              <a:ext uri="{FF2B5EF4-FFF2-40B4-BE49-F238E27FC236}">
                <a16:creationId xmlns:a16="http://schemas.microsoft.com/office/drawing/2014/main" id="{94F90D90-C368-4AA3-BF05-29476039A867}"/>
              </a:ext>
            </a:extLst>
          </p:cNvPr>
          <p:cNvPicPr>
            <a:picLocks noChangeAspect="1"/>
          </p:cNvPicPr>
          <p:nvPr/>
        </p:nvPicPr>
        <p:blipFill>
          <a:blip r:embed="rId2"/>
          <a:stretch>
            <a:fillRect/>
          </a:stretch>
        </p:blipFill>
        <p:spPr>
          <a:xfrm>
            <a:off x="1980360" y="3056670"/>
            <a:ext cx="9421778" cy="2071041"/>
          </a:xfrm>
          <a:prstGeom prst="rect">
            <a:avLst/>
          </a:prstGeom>
          <a:ln>
            <a:noFill/>
          </a:ln>
          <a:effectLst>
            <a:outerShdw blurRad="292100" dist="139700" dir="2700000" algn="tl" rotWithShape="0">
              <a:srgbClr val="333333">
                <a:alpha val="65000"/>
              </a:srgbClr>
            </a:outerShdw>
          </a:effectLst>
        </p:spPr>
      </p:pic>
      <p:pic>
        <p:nvPicPr>
          <p:cNvPr id="10" name="Рисунок 9">
            <a:extLst>
              <a:ext uri="{FF2B5EF4-FFF2-40B4-BE49-F238E27FC236}">
                <a16:creationId xmlns:a16="http://schemas.microsoft.com/office/drawing/2014/main" id="{F003A0EE-DFA0-43C2-95F9-4E389B81FAA5}"/>
              </a:ext>
            </a:extLst>
          </p:cNvPr>
          <p:cNvPicPr>
            <a:picLocks noChangeAspect="1"/>
          </p:cNvPicPr>
          <p:nvPr/>
        </p:nvPicPr>
        <p:blipFill>
          <a:blip r:embed="rId3"/>
          <a:stretch>
            <a:fillRect/>
          </a:stretch>
        </p:blipFill>
        <p:spPr>
          <a:xfrm>
            <a:off x="7597854" y="4222645"/>
            <a:ext cx="4216641" cy="20710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129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847289" y="268448"/>
            <a:ext cx="3926047" cy="646331"/>
          </a:xfrm>
          <a:prstGeom prst="rect">
            <a:avLst/>
          </a:prstGeom>
        </p:spPr>
        <p:txBody>
          <a:bodyPr wrap="square">
            <a:spAutoFit/>
          </a:bodyPr>
          <a:lstStyle/>
          <a:p>
            <a:r>
              <a:rPr lang="en-US" b="1" dirty="0"/>
              <a:t>Methodology and Data Analysis. Area and Districts</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2195121" y="5192104"/>
            <a:ext cx="6739156" cy="199358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1600" dirty="0"/>
              <a:t>A bunch of gray dots to the right and up is a galaxy of "elite" districts of the Central District. Four "stars" trying to reach the same heights are the green "star" to the right of the galaxies - "Lefortovo" from the South-East of the okrug, the "</a:t>
            </a:r>
            <a:r>
              <a:rPr lang="en-US" sz="1600" dirty="0" err="1"/>
              <a:t>Mozhayskaya</a:t>
            </a:r>
            <a:r>
              <a:rPr lang="en-US" sz="1600" dirty="0"/>
              <a:t>" star from the West and turquoise "stars" - "</a:t>
            </a:r>
            <a:r>
              <a:rPr lang="en-US" sz="1600" dirty="0" err="1"/>
              <a:t>Donskaya</a:t>
            </a:r>
            <a:r>
              <a:rPr lang="en-US" sz="1600" dirty="0"/>
              <a:t>" and "</a:t>
            </a:r>
            <a:r>
              <a:rPr lang="en-US" sz="1600" dirty="0" err="1"/>
              <a:t>Danilovskaya</a:t>
            </a:r>
            <a:r>
              <a:rPr lang="en-US" sz="1600" dirty="0"/>
              <a:t>" from the Southern District.</a:t>
            </a:r>
          </a:p>
        </p:txBody>
      </p:sp>
      <p:pic>
        <p:nvPicPr>
          <p:cNvPr id="3" name="Рисунок 2">
            <a:extLst>
              <a:ext uri="{FF2B5EF4-FFF2-40B4-BE49-F238E27FC236}">
                <a16:creationId xmlns:a16="http://schemas.microsoft.com/office/drawing/2014/main" id="{C8A9CB61-26FE-4F21-B32F-AB305A16063F}"/>
              </a:ext>
            </a:extLst>
          </p:cNvPr>
          <p:cNvPicPr>
            <a:picLocks noChangeAspect="1"/>
          </p:cNvPicPr>
          <p:nvPr/>
        </p:nvPicPr>
        <p:blipFill>
          <a:blip r:embed="rId2"/>
          <a:stretch>
            <a:fillRect/>
          </a:stretch>
        </p:blipFill>
        <p:spPr>
          <a:xfrm>
            <a:off x="3542950" y="849353"/>
            <a:ext cx="7801761" cy="4131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0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629012" cy="646331"/>
          </a:xfrm>
          <a:prstGeom prst="rect">
            <a:avLst/>
          </a:prstGeom>
        </p:spPr>
        <p:txBody>
          <a:bodyPr wrap="square">
            <a:spAutoFit/>
          </a:bodyPr>
          <a:lstStyle/>
          <a:p>
            <a:r>
              <a:rPr lang="en-US" b="1" dirty="0"/>
              <a:t>Choropleth of Moscow with a color scheme by the number of monuments in the districts</a:t>
            </a:r>
          </a:p>
        </p:txBody>
      </p:sp>
      <p:pic>
        <p:nvPicPr>
          <p:cNvPr id="5" name="Рисунок 4">
            <a:extLst>
              <a:ext uri="{FF2B5EF4-FFF2-40B4-BE49-F238E27FC236}">
                <a16:creationId xmlns:a16="http://schemas.microsoft.com/office/drawing/2014/main" id="{562E2B41-1E84-4499-AFA7-663171552F05}"/>
              </a:ext>
            </a:extLst>
          </p:cNvPr>
          <p:cNvPicPr>
            <a:picLocks noChangeAspect="1"/>
          </p:cNvPicPr>
          <p:nvPr/>
        </p:nvPicPr>
        <p:blipFill rotWithShape="1">
          <a:blip r:embed="rId2"/>
          <a:srcRect l="3330" t="1036" r="692" b="3052"/>
          <a:stretch/>
        </p:blipFill>
        <p:spPr>
          <a:xfrm>
            <a:off x="3704680" y="805343"/>
            <a:ext cx="7740699" cy="4708260"/>
          </a:xfrm>
          <a:prstGeom prst="rect">
            <a:avLst/>
          </a:prstGeom>
          <a:ln>
            <a:noFill/>
          </a:ln>
          <a:effectLst>
            <a:outerShdw blurRad="292100" dist="139700" dir="2700000" algn="tl" rotWithShape="0">
              <a:srgbClr val="333333">
                <a:alpha val="65000"/>
              </a:srgbClr>
            </a:outerShdw>
          </a:effectLst>
        </p:spPr>
      </p:pic>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4164376" y="5762133"/>
            <a:ext cx="6626020" cy="164312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1200" dirty="0"/>
              <a:t>The superiority of the historical center over other districts is clearly visible. The South-Eastern District holds the second place at the expense of the Lefortovo district - with the date of foundation in 1699, it is rightfully one of the old districts of Moscow and has a decent number of monuments allowing it to compete with the central regions.</a:t>
            </a:r>
          </a:p>
        </p:txBody>
      </p:sp>
    </p:spTree>
    <p:extLst>
      <p:ext uri="{BB962C8B-B14F-4D97-AF65-F5344CB8AC3E}">
        <p14:creationId xmlns:p14="http://schemas.microsoft.com/office/powerpoint/2010/main" val="285588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1238B4-FF4E-4748-8D33-48A75F74D81F}"/>
              </a:ext>
            </a:extLst>
          </p:cNvPr>
          <p:cNvSpPr>
            <a:spLocks noGrp="1"/>
          </p:cNvSpPr>
          <p:nvPr>
            <p:ph type="ctrTitle"/>
          </p:nvPr>
        </p:nvSpPr>
        <p:spPr>
          <a:xfrm>
            <a:off x="458410" y="1126283"/>
            <a:ext cx="8366810" cy="604007"/>
          </a:xfrm>
        </p:spPr>
        <p:txBody>
          <a:bodyPr>
            <a:normAutofit fontScale="90000"/>
          </a:bodyPr>
          <a:lstStyle/>
          <a:p>
            <a:br>
              <a:rPr lang="en-US" b="1" dirty="0"/>
            </a:br>
            <a:endParaRPr lang="ru-RU" dirty="0"/>
          </a:p>
        </p:txBody>
      </p:sp>
      <p:sp>
        <p:nvSpPr>
          <p:cNvPr id="4" name="Прямоугольник 3">
            <a:extLst>
              <a:ext uri="{FF2B5EF4-FFF2-40B4-BE49-F238E27FC236}">
                <a16:creationId xmlns:a16="http://schemas.microsoft.com/office/drawing/2014/main" id="{E5FB50A2-F1FC-4C0B-AB7B-1F25D6C6850B}"/>
              </a:ext>
            </a:extLst>
          </p:cNvPr>
          <p:cNvSpPr/>
          <p:nvPr/>
        </p:nvSpPr>
        <p:spPr>
          <a:xfrm>
            <a:off x="728444" y="97270"/>
            <a:ext cx="5367556" cy="646331"/>
          </a:xfrm>
          <a:prstGeom prst="rect">
            <a:avLst/>
          </a:prstGeom>
        </p:spPr>
        <p:txBody>
          <a:bodyPr wrap="square">
            <a:spAutoFit/>
          </a:bodyPr>
          <a:lstStyle/>
          <a:p>
            <a:r>
              <a:rPr lang="en-US" b="1" dirty="0"/>
              <a:t>Segmentation of OKN and districts by the k-means method. </a:t>
            </a:r>
            <a:r>
              <a:rPr lang="en-US" b="1" dirty="0" err="1"/>
              <a:t>DataFrame</a:t>
            </a:r>
            <a:r>
              <a:rPr lang="en-US" b="1" dirty="0"/>
              <a:t> of OKN</a:t>
            </a:r>
          </a:p>
        </p:txBody>
      </p:sp>
      <p:sp>
        <p:nvSpPr>
          <p:cNvPr id="6" name="Подзаголовок 2">
            <a:extLst>
              <a:ext uri="{FF2B5EF4-FFF2-40B4-BE49-F238E27FC236}">
                <a16:creationId xmlns:a16="http://schemas.microsoft.com/office/drawing/2014/main" id="{9010B0B7-E489-472E-8CDB-66E28ECFA5FD}"/>
              </a:ext>
            </a:extLst>
          </p:cNvPr>
          <p:cNvSpPr txBox="1">
            <a:spLocks/>
          </p:cNvSpPr>
          <p:nvPr/>
        </p:nvSpPr>
        <p:spPr>
          <a:xfrm>
            <a:off x="2275323" y="3165597"/>
            <a:ext cx="3671582" cy="1188289"/>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err="1"/>
              <a:t>SecurityStatus</a:t>
            </a:r>
            <a:r>
              <a:rPr lang="en-US" dirty="0"/>
              <a:t> - the status of the object according to its protected level. “Identified object of cultural heritage”(orange) is a relatively new window that will change its status when it is entered into the registry.</a:t>
            </a:r>
            <a:endParaRPr lang="en-US" sz="1200" dirty="0"/>
          </a:p>
        </p:txBody>
      </p:sp>
      <p:pic>
        <p:nvPicPr>
          <p:cNvPr id="3" name="Рисунок 2">
            <a:extLst>
              <a:ext uri="{FF2B5EF4-FFF2-40B4-BE49-F238E27FC236}">
                <a16:creationId xmlns:a16="http://schemas.microsoft.com/office/drawing/2014/main" id="{84C16F9F-E2E6-44C8-AEEE-18A229960A36}"/>
              </a:ext>
            </a:extLst>
          </p:cNvPr>
          <p:cNvPicPr>
            <a:picLocks noChangeAspect="1"/>
          </p:cNvPicPr>
          <p:nvPr/>
        </p:nvPicPr>
        <p:blipFill rotWithShape="1">
          <a:blip r:embed="rId2"/>
          <a:srcRect t="3513" r="2566" b="8333"/>
          <a:stretch/>
        </p:blipFill>
        <p:spPr>
          <a:xfrm>
            <a:off x="2364753" y="1069597"/>
            <a:ext cx="3395635" cy="1686187"/>
          </a:xfrm>
          <a:prstGeom prst="rect">
            <a:avLst/>
          </a:prstGeom>
        </p:spPr>
      </p:pic>
      <p:pic>
        <p:nvPicPr>
          <p:cNvPr id="7" name="Рисунок 6">
            <a:extLst>
              <a:ext uri="{FF2B5EF4-FFF2-40B4-BE49-F238E27FC236}">
                <a16:creationId xmlns:a16="http://schemas.microsoft.com/office/drawing/2014/main" id="{86E6C74B-7D75-4BC6-80F7-52672AF214DB}"/>
              </a:ext>
            </a:extLst>
          </p:cNvPr>
          <p:cNvPicPr>
            <a:picLocks noChangeAspect="1"/>
          </p:cNvPicPr>
          <p:nvPr/>
        </p:nvPicPr>
        <p:blipFill rotWithShape="1">
          <a:blip r:embed="rId3"/>
          <a:srcRect l="5571" r="3317" b="10714"/>
          <a:stretch/>
        </p:blipFill>
        <p:spPr>
          <a:xfrm>
            <a:off x="5847764" y="1069598"/>
            <a:ext cx="3006581" cy="1782660"/>
          </a:xfrm>
          <a:prstGeom prst="rect">
            <a:avLst/>
          </a:prstGeom>
        </p:spPr>
      </p:pic>
      <p:sp>
        <p:nvSpPr>
          <p:cNvPr id="8" name="Подзаголовок 2">
            <a:extLst>
              <a:ext uri="{FF2B5EF4-FFF2-40B4-BE49-F238E27FC236}">
                <a16:creationId xmlns:a16="http://schemas.microsoft.com/office/drawing/2014/main" id="{15A2B8B0-ECE2-4631-B1A4-3ED062134E3C}"/>
              </a:ext>
            </a:extLst>
          </p:cNvPr>
          <p:cNvSpPr txBox="1">
            <a:spLocks/>
          </p:cNvSpPr>
          <p:nvPr/>
        </p:nvSpPr>
        <p:spPr>
          <a:xfrm>
            <a:off x="6089730" y="3152741"/>
            <a:ext cx="2937544" cy="1058531"/>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a:t>Category</a:t>
            </a:r>
            <a:r>
              <a:rPr lang="en-US" dirty="0"/>
              <a:t> - the status of the object relative to its value for history (not sure if it was correctly expressed). The highest level is “Federal Significance”(orange), the medium level is “Regional”(blue) and the lowest is “category is not established”(green) in our case.</a:t>
            </a:r>
            <a:endParaRPr lang="en-US" sz="1200" dirty="0"/>
          </a:p>
        </p:txBody>
      </p:sp>
      <p:pic>
        <p:nvPicPr>
          <p:cNvPr id="9" name="Рисунок 8">
            <a:extLst>
              <a:ext uri="{FF2B5EF4-FFF2-40B4-BE49-F238E27FC236}">
                <a16:creationId xmlns:a16="http://schemas.microsoft.com/office/drawing/2014/main" id="{0F759DDD-2741-4AB6-AC1D-7CEAA22AC199}"/>
              </a:ext>
            </a:extLst>
          </p:cNvPr>
          <p:cNvPicPr>
            <a:picLocks noChangeAspect="1"/>
          </p:cNvPicPr>
          <p:nvPr/>
        </p:nvPicPr>
        <p:blipFill rotWithShape="1">
          <a:blip r:embed="rId4"/>
          <a:srcRect b="11455"/>
          <a:stretch/>
        </p:blipFill>
        <p:spPr>
          <a:xfrm>
            <a:off x="9279190" y="1042189"/>
            <a:ext cx="2217755" cy="1868792"/>
          </a:xfrm>
          <a:prstGeom prst="rect">
            <a:avLst/>
          </a:prstGeom>
        </p:spPr>
      </p:pic>
      <p:sp>
        <p:nvSpPr>
          <p:cNvPr id="10" name="Подзаголовок 2">
            <a:extLst>
              <a:ext uri="{FF2B5EF4-FFF2-40B4-BE49-F238E27FC236}">
                <a16:creationId xmlns:a16="http://schemas.microsoft.com/office/drawing/2014/main" id="{465DCB66-D57A-44B8-BA22-82B77174EDA4}"/>
              </a:ext>
            </a:extLst>
          </p:cNvPr>
          <p:cNvSpPr txBox="1">
            <a:spLocks/>
          </p:cNvSpPr>
          <p:nvPr/>
        </p:nvSpPr>
        <p:spPr>
          <a:xfrm>
            <a:off x="9027274" y="3152740"/>
            <a:ext cx="2541144" cy="105853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1100" b="1" dirty="0" err="1"/>
              <a:t>EnsembleStatus</a:t>
            </a:r>
            <a:r>
              <a:rPr lang="en-US" sz="1100" dirty="0"/>
              <a:t> - We have already talked about this indicators, the status of the entry of the object into the ensemble.</a:t>
            </a:r>
          </a:p>
        </p:txBody>
      </p:sp>
      <p:pic>
        <p:nvPicPr>
          <p:cNvPr id="11" name="Рисунок 10">
            <a:extLst>
              <a:ext uri="{FF2B5EF4-FFF2-40B4-BE49-F238E27FC236}">
                <a16:creationId xmlns:a16="http://schemas.microsoft.com/office/drawing/2014/main" id="{64EE3408-984F-4BD4-8302-F14F6C0E3DAB}"/>
              </a:ext>
            </a:extLst>
          </p:cNvPr>
          <p:cNvPicPr>
            <a:picLocks noChangeAspect="1"/>
          </p:cNvPicPr>
          <p:nvPr/>
        </p:nvPicPr>
        <p:blipFill>
          <a:blip r:embed="rId5"/>
          <a:stretch>
            <a:fillRect/>
          </a:stretch>
        </p:blipFill>
        <p:spPr>
          <a:xfrm>
            <a:off x="2364753" y="4524611"/>
            <a:ext cx="5224200" cy="1733990"/>
          </a:xfrm>
          <a:prstGeom prst="rect">
            <a:avLst/>
          </a:prstGeom>
          <a:ln>
            <a:noFill/>
          </a:ln>
          <a:effectLst>
            <a:outerShdw blurRad="292100" dist="139700" dir="2700000" algn="tl" rotWithShape="0">
              <a:srgbClr val="333333">
                <a:alpha val="65000"/>
              </a:srgbClr>
            </a:outerShdw>
          </a:effectLst>
        </p:spPr>
      </p:pic>
      <p:sp>
        <p:nvSpPr>
          <p:cNvPr id="12" name="Подзаголовок 2">
            <a:extLst>
              <a:ext uri="{FF2B5EF4-FFF2-40B4-BE49-F238E27FC236}">
                <a16:creationId xmlns:a16="http://schemas.microsoft.com/office/drawing/2014/main" id="{78569CDE-B406-45BE-9F79-8FE822F2234A}"/>
              </a:ext>
            </a:extLst>
          </p:cNvPr>
          <p:cNvSpPr txBox="1">
            <a:spLocks/>
          </p:cNvSpPr>
          <p:nvPr/>
        </p:nvSpPr>
        <p:spPr>
          <a:xfrm>
            <a:off x="7846923" y="4524611"/>
            <a:ext cx="3402714" cy="1733990"/>
          </a:xfrm>
          <a:prstGeom prst="rect">
            <a:avLst/>
          </a:prstGeom>
        </p:spPr>
        <p:txBody>
          <a:bodyPr vert="horz" lIns="91440" tIns="45720" rIns="91440" bIns="45720" rtlCol="0" anchor="t">
            <a:normAutofit fontScale="6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b="1" dirty="0" err="1"/>
              <a:t>ObjectType</a:t>
            </a:r>
            <a:r>
              <a:rPr lang="en-US" dirty="0"/>
              <a:t> - it’s quite simple here - it is a classification according to the type of objects.</a:t>
            </a:r>
          </a:p>
          <a:p>
            <a:r>
              <a:rPr lang="en-US" dirty="0"/>
              <a:t>And note that a huge number of objects are associated with burial: Grave, Tombstone, Urn with ashes, Cemetery, Mausoleum. It is possible that data of this type could be given an additional status that clearly expresses their affiliation. But in this paper we will not do this, we will leave all the additional improvements for the next version.</a:t>
            </a:r>
          </a:p>
        </p:txBody>
      </p:sp>
    </p:spTree>
    <p:extLst>
      <p:ext uri="{BB962C8B-B14F-4D97-AF65-F5344CB8AC3E}">
        <p14:creationId xmlns:p14="http://schemas.microsoft.com/office/powerpoint/2010/main" val="4230413536"/>
      </p:ext>
    </p:extLst>
  </p:cSld>
  <p:clrMapOvr>
    <a:masterClrMapping/>
  </p:clrMapOvr>
</p:sld>
</file>

<file path=ppt/theme/theme1.xml><?xml version="1.0" encoding="utf-8"?>
<a:theme xmlns:a="http://schemas.openxmlformats.org/drawingml/2006/main" name="Легкий дым">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65</TotalTime>
  <Words>1398</Words>
  <Application>Microsoft Office PowerPoint</Application>
  <PresentationFormat>Широкоэкранный</PresentationFormat>
  <Paragraphs>82</Paragraphs>
  <Slides>15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Arial</vt:lpstr>
      <vt:lpstr>Century Gothic</vt:lpstr>
      <vt:lpstr>Helvetica Neue</vt:lpstr>
      <vt:lpstr>Wingdings 3</vt:lpstr>
      <vt:lpstr>Легкий дым</vt:lpstr>
      <vt:lpstr>"Brotherhood of the Neighborhoods"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"Brotherhood of the Neighborhoods"</dc:title>
  <dc:creator>Константин Скрочинский</dc:creator>
  <cp:lastModifiedBy>Константин Скрочинский</cp:lastModifiedBy>
  <cp:revision>8</cp:revision>
  <dcterms:created xsi:type="dcterms:W3CDTF">2020-06-11T18:12:40Z</dcterms:created>
  <dcterms:modified xsi:type="dcterms:W3CDTF">2020-06-11T19:18:00Z</dcterms:modified>
</cp:coreProperties>
</file>